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24" Type="http://schemas.openxmlformats.org/officeDocument/2006/relationships/slide" Target="slides/slide19.xml"/><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6ade4ce3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6ade4ce3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65c0d505f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65c0d505f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65c0d505f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65c0d505f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65c0d505f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65c0d505f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65c0d505f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65c0d505f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65c0d505f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65c0d505f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643651265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643651265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7062e3e1e4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7062e3e1e4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7062e3e1e4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7062e3e1e4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7062e3e1e4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7062e3e1e4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6441ccd03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6441ccd0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65c0d505f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65c0d505f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65c0d505f3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65c0d505f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65c0d505f3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65c0d505f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7062e3e1e4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7062e3e1e4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7062e3e1e4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7062e3e1e4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7062e3e1e4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7062e3e1e4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65c0d505f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65c0d505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flordefuego.github.io/"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jp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s://hydra-editor.glitch.me/" TargetMode="External"/><Relationship Id="rId4" Type="http://schemas.openxmlformats.org/officeDocument/2006/relationships/image" Target="../media/image1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jpg"/><Relationship Id="rId4" Type="http://schemas.openxmlformats.org/officeDocument/2006/relationships/hyperlink" Target="https://www.youtube.com/watch?v=u7hi9cXNrgU"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1071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3000"/>
              <a:t>PROGRAMACIÓN APLICADA AL ARTE</a:t>
            </a:r>
            <a:endParaRPr sz="3000"/>
          </a:p>
        </p:txBody>
      </p:sp>
      <p:sp>
        <p:nvSpPr>
          <p:cNvPr id="55" name="Google Shape;55;p13"/>
          <p:cNvSpPr txBox="1"/>
          <p:nvPr>
            <p:ph idx="1" type="subTitle"/>
          </p:nvPr>
        </p:nvSpPr>
        <p:spPr>
          <a:xfrm>
            <a:off x="225650" y="21040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highlight>
                  <a:srgbClr val="0000FF"/>
                </a:highlight>
              </a:rPr>
              <a:t>[HYDRA]</a:t>
            </a:r>
            <a:endParaRPr>
              <a:highlight>
                <a:srgbClr val="0000FF"/>
              </a:highligh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solidFill>
                <a:srgbClr val="FFFFFF"/>
              </a:solidFill>
            </a:endParaRPr>
          </a:p>
          <a:p>
            <a:pPr indent="0" lvl="0" marL="0" rtl="0" algn="ctr">
              <a:spcBef>
                <a:spcPts val="0"/>
              </a:spcBef>
              <a:spcAft>
                <a:spcPts val="0"/>
              </a:spcAft>
              <a:buNone/>
            </a:pPr>
            <a:r>
              <a:rPr lang="es" u="sng">
                <a:solidFill>
                  <a:schemeClr val="hlink"/>
                </a:solidFill>
                <a:hlinkClick r:id="rId3"/>
              </a:rPr>
              <a:t>https://flordefuego.github.io/</a:t>
            </a:r>
            <a:r>
              <a:rPr lang="es">
                <a:solidFill>
                  <a:srgbClr val="FFFFFF"/>
                </a:solidFill>
              </a:rPr>
              <a:t> </a:t>
            </a:r>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pic>
        <p:nvPicPr>
          <p:cNvPr id="113" name="Google Shape;113;p22"/>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pic>
        <p:nvPicPr>
          <p:cNvPr id="118" name="Google Shape;118;p23"/>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pic>
        <p:nvPicPr>
          <p:cNvPr id="123" name="Google Shape;123;p24"/>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pic>
        <p:nvPicPr>
          <p:cNvPr id="128" name="Google Shape;128;p25"/>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pic>
        <p:nvPicPr>
          <p:cNvPr id="133" name="Google Shape;133;p26"/>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7"/>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highlight>
                  <a:srgbClr val="0000FF"/>
                </a:highlight>
              </a:rPr>
              <a:t>S</a:t>
            </a:r>
            <a:r>
              <a:rPr lang="es">
                <a:highlight>
                  <a:srgbClr val="0000FF"/>
                </a:highlight>
              </a:rPr>
              <a:t>íntesis</a:t>
            </a:r>
            <a:r>
              <a:rPr lang="es">
                <a:highlight>
                  <a:srgbClr val="0000FF"/>
                </a:highlight>
              </a:rPr>
              <a:t> de código</a:t>
            </a:r>
            <a:endParaRPr>
              <a:highlight>
                <a:srgbClr val="0000FF"/>
              </a:highlight>
            </a:endParaRPr>
          </a:p>
        </p:txBody>
      </p:sp>
      <p:pic>
        <p:nvPicPr>
          <p:cNvPr id="139" name="Google Shape;139;p27"/>
          <p:cNvPicPr preferRelativeResize="0"/>
          <p:nvPr/>
        </p:nvPicPr>
        <p:blipFill>
          <a:blip r:embed="rId3">
            <a:alphaModFix/>
          </a:blip>
          <a:stretch>
            <a:fillRect/>
          </a:stretch>
        </p:blipFill>
        <p:spPr>
          <a:xfrm>
            <a:off x="656825" y="1237101"/>
            <a:ext cx="7295896" cy="3640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400">
                <a:highlight>
                  <a:srgbClr val="0000FF"/>
                </a:highlight>
              </a:rPr>
              <a:t>H</a:t>
            </a:r>
            <a:r>
              <a:rPr lang="es" sz="2400">
                <a:highlight>
                  <a:srgbClr val="0000FF"/>
                </a:highlight>
              </a:rPr>
              <a:t>agámoslo</a:t>
            </a:r>
            <a:r>
              <a:rPr lang="es" sz="2400">
                <a:highlight>
                  <a:srgbClr val="0000FF"/>
                </a:highlight>
              </a:rPr>
              <a:t> nosotres mismos - compartir es bueno </a:t>
            </a:r>
            <a:endParaRPr sz="2400">
              <a:highlight>
                <a:srgbClr val="0000FF"/>
              </a:highlight>
            </a:endParaRPr>
          </a:p>
        </p:txBody>
      </p:sp>
      <p:sp>
        <p:nvSpPr>
          <p:cNvPr id="145" name="Google Shape;145;p28"/>
          <p:cNvSpPr txBox="1"/>
          <p:nvPr>
            <p:ph idx="1" type="body"/>
          </p:nvPr>
        </p:nvSpPr>
        <p:spPr>
          <a:xfrm>
            <a:off x="4613000" y="1017725"/>
            <a:ext cx="4260300" cy="188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400"/>
              <a:t>Evan Raskob, a live coder in the United Kingdom who currently works at the University of London, compares it to the punk rock of the ’80s. “The great thing about punk is they played three chords, and you said, ‘I could do that,’” he said. “With live coding, you type in a few lines and hit compile and you’re playing music.”</a:t>
            </a:r>
            <a:endParaRPr sz="1400"/>
          </a:p>
        </p:txBody>
      </p:sp>
      <p:sp>
        <p:nvSpPr>
          <p:cNvPr id="146" name="Google Shape;146;p28"/>
          <p:cNvSpPr txBox="1"/>
          <p:nvPr/>
        </p:nvSpPr>
        <p:spPr>
          <a:xfrm>
            <a:off x="311700" y="1017725"/>
            <a:ext cx="4110900" cy="34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3F3F3"/>
                </a:solidFill>
              </a:rPr>
              <a:t>Evan Raskob, un live coder de Reino Unido quien trabaja en la Universidad de Londres, lo compara con el punk rock de los 80’s. “Lo grandioso sobre el punk es que </a:t>
            </a:r>
            <a:r>
              <a:rPr lang="es">
                <a:solidFill>
                  <a:srgbClr val="F3F3F3"/>
                </a:solidFill>
              </a:rPr>
              <a:t>podían</a:t>
            </a:r>
            <a:r>
              <a:rPr lang="es">
                <a:solidFill>
                  <a:srgbClr val="F3F3F3"/>
                </a:solidFill>
              </a:rPr>
              <a:t> tocar tres acordes y vos </a:t>
            </a:r>
            <a:r>
              <a:rPr lang="es">
                <a:solidFill>
                  <a:srgbClr val="F3F3F3"/>
                </a:solidFill>
              </a:rPr>
              <a:t>decías</a:t>
            </a:r>
            <a:r>
              <a:rPr lang="es">
                <a:solidFill>
                  <a:srgbClr val="F3F3F3"/>
                </a:solidFill>
              </a:rPr>
              <a:t>, ‘Yo puedo hacer eso,’” </a:t>
            </a:r>
            <a:r>
              <a:rPr lang="es">
                <a:solidFill>
                  <a:srgbClr val="F3F3F3"/>
                </a:solidFill>
              </a:rPr>
              <a:t>Él</a:t>
            </a:r>
            <a:r>
              <a:rPr lang="es">
                <a:solidFill>
                  <a:srgbClr val="F3F3F3"/>
                </a:solidFill>
              </a:rPr>
              <a:t> dice “con el live coding podes tipear unas pocas </a:t>
            </a:r>
            <a:r>
              <a:rPr lang="es">
                <a:solidFill>
                  <a:srgbClr val="F3F3F3"/>
                </a:solidFill>
              </a:rPr>
              <a:t>líneas</a:t>
            </a:r>
            <a:r>
              <a:rPr lang="es">
                <a:solidFill>
                  <a:srgbClr val="F3F3F3"/>
                </a:solidFill>
              </a:rPr>
              <a:t> y </a:t>
            </a:r>
            <a:r>
              <a:rPr lang="es">
                <a:solidFill>
                  <a:srgbClr val="F3F3F3"/>
                </a:solidFill>
              </a:rPr>
              <a:t>compilar</a:t>
            </a:r>
            <a:r>
              <a:rPr lang="es">
                <a:solidFill>
                  <a:srgbClr val="F3F3F3"/>
                </a:solidFill>
              </a:rPr>
              <a:t> y estas haciendo </a:t>
            </a:r>
            <a:r>
              <a:rPr lang="es">
                <a:solidFill>
                  <a:srgbClr val="F3F3F3"/>
                </a:solidFill>
              </a:rPr>
              <a:t>música</a:t>
            </a:r>
            <a:r>
              <a:rPr lang="es">
                <a:solidFill>
                  <a:srgbClr val="F3F3F3"/>
                </a:solidFill>
              </a:rPr>
              <a:t>”  </a:t>
            </a:r>
            <a:endParaRPr>
              <a:solidFill>
                <a:srgbClr val="F3F3F3"/>
              </a:solidFill>
            </a:endParaRPr>
          </a:p>
          <a:p>
            <a:pPr indent="0" lvl="0" marL="0" rtl="0" algn="l">
              <a:spcBef>
                <a:spcPts val="0"/>
              </a:spcBef>
              <a:spcAft>
                <a:spcPts val="0"/>
              </a:spcAft>
              <a:buNone/>
            </a:pPr>
            <a:r>
              <a:t/>
            </a:r>
            <a:endParaRPr>
              <a:solidFill>
                <a:srgbClr val="F3F3F3"/>
              </a:solidFill>
            </a:endParaRPr>
          </a:p>
          <a:p>
            <a:pPr indent="0" lvl="0" marL="0" rtl="0" algn="l">
              <a:spcBef>
                <a:spcPts val="0"/>
              </a:spcBef>
              <a:spcAft>
                <a:spcPts val="0"/>
              </a:spcAft>
              <a:buNone/>
            </a:pPr>
            <a:r>
              <a:rPr lang="es">
                <a:solidFill>
                  <a:srgbClr val="F3F3F3"/>
                </a:solidFill>
              </a:rPr>
              <a:t>(o en este caso visuales)</a:t>
            </a:r>
            <a:endParaRPr>
              <a:solidFill>
                <a:srgbClr val="F3F3F3"/>
              </a:solidFill>
            </a:endParaRPr>
          </a:p>
          <a:p>
            <a:pPr indent="0" lvl="0" marL="0" rtl="0" algn="l">
              <a:spcBef>
                <a:spcPts val="0"/>
              </a:spcBef>
              <a:spcAft>
                <a:spcPts val="0"/>
              </a:spcAft>
              <a:buNone/>
            </a:pPr>
            <a:r>
              <a:t/>
            </a:r>
            <a:endParaRPr>
              <a:solidFill>
                <a:srgbClr val="F3F3F3"/>
              </a:solidFill>
            </a:endParaRPr>
          </a:p>
          <a:p>
            <a:pPr indent="0" lvl="0" marL="0" rtl="0" algn="l">
              <a:spcBef>
                <a:spcPts val="0"/>
              </a:spcBef>
              <a:spcAft>
                <a:spcPts val="0"/>
              </a:spcAft>
              <a:buNone/>
            </a:pPr>
            <a:r>
              <a:rPr lang="es">
                <a:solidFill>
                  <a:srgbClr val="F3F3F3"/>
                </a:solidFill>
              </a:rPr>
              <a:t>Extraido de “That Music You’re Dancing To? It’s Code” nota del New York Times</a:t>
            </a:r>
            <a:endParaRPr>
              <a:solidFill>
                <a:srgbClr val="F3F3F3"/>
              </a:solidFill>
            </a:endParaRPr>
          </a:p>
          <a:p>
            <a:pPr indent="0" lvl="0" marL="0" rtl="0" algn="l">
              <a:spcBef>
                <a:spcPts val="0"/>
              </a:spcBef>
              <a:spcAft>
                <a:spcPts val="0"/>
              </a:spcAft>
              <a:buNone/>
            </a:pPr>
            <a:r>
              <a:rPr lang="es" sz="1000">
                <a:solidFill>
                  <a:srgbClr val="F3F3F3"/>
                </a:solidFill>
              </a:rPr>
              <a:t>https://www.nytimes.com/2019/10/04/style/live-code-music.html?smid</a:t>
            </a:r>
            <a:endParaRPr sz="1000">
              <a:solidFill>
                <a:srgbClr val="F3F3F3"/>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9"/>
          <p:cNvSpPr txBox="1"/>
          <p:nvPr>
            <p:ph type="title"/>
          </p:nvPr>
        </p:nvSpPr>
        <p:spPr>
          <a:xfrm>
            <a:off x="367000" y="4007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highlight>
                  <a:srgbClr val="0000FF"/>
                </a:highlight>
              </a:rPr>
              <a:t>HYDRA - MUCHAS CABEZAS PENSANDO</a:t>
            </a:r>
            <a:endParaRPr>
              <a:highlight>
                <a:srgbClr val="0000FF"/>
              </a:highlight>
            </a:endParaRPr>
          </a:p>
        </p:txBody>
      </p:sp>
      <p:sp>
        <p:nvSpPr>
          <p:cNvPr id="152" name="Google Shape;152;p29"/>
          <p:cNvSpPr txBox="1"/>
          <p:nvPr>
            <p:ph idx="1" type="body"/>
          </p:nvPr>
        </p:nvSpPr>
        <p:spPr>
          <a:xfrm>
            <a:off x="4347075" y="1041850"/>
            <a:ext cx="4485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400">
                <a:solidFill>
                  <a:srgbClr val="FFFFFF"/>
                </a:solidFill>
              </a:rPr>
              <a:t>Tomando el concepto de la mitología Greco-Romana, Hydra de Lerna (la bestia de muchas cabezas que por cada cabeza que se corta salen dos más) así como también Hydra en el reino animal (un ser acuático que posee muchas cabezas y con propiedades regenerativas). Hay algo en todo esto que se genera y regenera constantemente alrededor del software: la comunidad aporta continuamente los diferentes conocimientos que poseen las personas alrededor del mundo. </a:t>
            </a:r>
            <a:r>
              <a:rPr lang="es" sz="1400">
                <a:solidFill>
                  <a:srgbClr val="FFFFFF"/>
                </a:solidFill>
              </a:rPr>
              <a:t>Convirtiéndolo</a:t>
            </a:r>
            <a:r>
              <a:rPr lang="es" sz="1400">
                <a:solidFill>
                  <a:srgbClr val="FFFFFF"/>
                </a:solidFill>
              </a:rPr>
              <a:t>, no solamente en un software para producir imágenes/video, sino en un motor creativo para la producción y reflexión del arte y las maneras de interactuar (simbólica, material y </a:t>
            </a:r>
            <a:r>
              <a:rPr lang="es" sz="1400">
                <a:solidFill>
                  <a:srgbClr val="FFFFFF"/>
                </a:solidFill>
              </a:rPr>
              <a:t>técnicamente</a:t>
            </a:r>
            <a:r>
              <a:rPr lang="es" sz="1400">
                <a:solidFill>
                  <a:srgbClr val="FFFFFF"/>
                </a:solidFill>
              </a:rPr>
              <a:t>) entre nosotres y con el medio.</a:t>
            </a:r>
            <a:endParaRPr sz="1400">
              <a:solidFill>
                <a:srgbClr val="FFFFFF"/>
              </a:solidFill>
            </a:endParaRPr>
          </a:p>
        </p:txBody>
      </p:sp>
      <p:pic>
        <p:nvPicPr>
          <p:cNvPr id="153" name="Google Shape;153;p29"/>
          <p:cNvPicPr preferRelativeResize="0"/>
          <p:nvPr/>
        </p:nvPicPr>
        <p:blipFill>
          <a:blip r:embed="rId3">
            <a:alphaModFix/>
          </a:blip>
          <a:stretch>
            <a:fillRect/>
          </a:stretch>
        </p:blipFill>
        <p:spPr>
          <a:xfrm>
            <a:off x="428400" y="1170125"/>
            <a:ext cx="3704865" cy="34164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highlight>
                  <a:srgbClr val="0000FF"/>
                </a:highlight>
              </a:rPr>
              <a:t>LIVE CODING COLECTIVO A DISTANCIA</a:t>
            </a:r>
            <a:endParaRPr>
              <a:highlight>
                <a:srgbClr val="0000FF"/>
              </a:highlight>
            </a:endParaRPr>
          </a:p>
        </p:txBody>
      </p:sp>
      <p:pic>
        <p:nvPicPr>
          <p:cNvPr id="159" name="Google Shape;159;p30"/>
          <p:cNvPicPr preferRelativeResize="0"/>
          <p:nvPr/>
        </p:nvPicPr>
        <p:blipFill>
          <a:blip r:embed="rId3">
            <a:alphaModFix/>
          </a:blip>
          <a:stretch>
            <a:fillRect/>
          </a:stretch>
        </p:blipFill>
        <p:spPr>
          <a:xfrm>
            <a:off x="413075" y="1152475"/>
            <a:ext cx="3983650" cy="2240800"/>
          </a:xfrm>
          <a:prstGeom prst="rect">
            <a:avLst/>
          </a:prstGeom>
          <a:noFill/>
          <a:ln>
            <a:noFill/>
          </a:ln>
        </p:spPr>
      </p:pic>
      <p:pic>
        <p:nvPicPr>
          <p:cNvPr id="160" name="Google Shape;160;p30"/>
          <p:cNvPicPr preferRelativeResize="0"/>
          <p:nvPr/>
        </p:nvPicPr>
        <p:blipFill>
          <a:blip r:embed="rId4">
            <a:alphaModFix/>
          </a:blip>
          <a:stretch>
            <a:fillRect/>
          </a:stretch>
        </p:blipFill>
        <p:spPr>
          <a:xfrm>
            <a:off x="4572000" y="1152475"/>
            <a:ext cx="3983650" cy="2243505"/>
          </a:xfrm>
          <a:prstGeom prst="rect">
            <a:avLst/>
          </a:prstGeom>
          <a:noFill/>
          <a:ln>
            <a:noFill/>
          </a:ln>
        </p:spPr>
      </p:pic>
      <p:sp>
        <p:nvSpPr>
          <p:cNvPr id="161" name="Google Shape;161;p30"/>
          <p:cNvSpPr txBox="1"/>
          <p:nvPr/>
        </p:nvSpPr>
        <p:spPr>
          <a:xfrm>
            <a:off x="413075" y="3528025"/>
            <a:ext cx="3918000" cy="3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La Plata - New York</a:t>
            </a:r>
            <a:endParaRPr>
              <a:solidFill>
                <a:srgbClr val="FFFFFF"/>
              </a:solidFill>
            </a:endParaRPr>
          </a:p>
        </p:txBody>
      </p:sp>
      <p:sp>
        <p:nvSpPr>
          <p:cNvPr id="162" name="Google Shape;162;p30"/>
          <p:cNvSpPr txBox="1"/>
          <p:nvPr/>
        </p:nvSpPr>
        <p:spPr>
          <a:xfrm>
            <a:off x="4601025" y="3516075"/>
            <a:ext cx="37974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Buenos Aires - La Plata</a:t>
            </a:r>
            <a:endParaRPr>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grupos/foros de Hydra</a:t>
            </a:r>
            <a:endParaRPr/>
          </a:p>
        </p:txBody>
      </p:sp>
      <p:sp>
        <p:nvSpPr>
          <p:cNvPr id="168" name="Google Shape;168;p31"/>
          <p:cNvSpPr txBox="1"/>
          <p:nvPr>
            <p:ph idx="1" type="body"/>
          </p:nvPr>
        </p:nvSpPr>
        <p:spPr>
          <a:xfrm>
            <a:off x="3365650" y="1192650"/>
            <a:ext cx="4128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twitter: @hydra_pattenrs</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0"/>
              </a:spcAft>
              <a:buNone/>
            </a:pPr>
            <a:r>
              <a:rPr lang="es">
                <a:solidFill>
                  <a:srgbClr val="FFFFFF"/>
                </a:solidFill>
              </a:rPr>
              <a:t>facebook:  hydra synth</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1600"/>
              </a:spcAft>
              <a:buNone/>
            </a:pPr>
            <a:r>
              <a:rPr lang="es">
                <a:solidFill>
                  <a:srgbClr val="FFFFFF"/>
                </a:solidFill>
              </a:rPr>
              <a:t>lurk:  https://talk.lurk.org/channel/hydra</a:t>
            </a:r>
            <a:endParaRPr>
              <a:solidFill>
                <a:srgbClr val="FFFFFF"/>
              </a:solidFill>
            </a:endParaRPr>
          </a:p>
        </p:txBody>
      </p:sp>
      <p:pic>
        <p:nvPicPr>
          <p:cNvPr id="169" name="Google Shape;169;p31"/>
          <p:cNvPicPr preferRelativeResize="0"/>
          <p:nvPr/>
        </p:nvPicPr>
        <p:blipFill>
          <a:blip r:embed="rId3">
            <a:alphaModFix/>
          </a:blip>
          <a:stretch>
            <a:fillRect/>
          </a:stretch>
        </p:blipFill>
        <p:spPr>
          <a:xfrm>
            <a:off x="2371312" y="3116700"/>
            <a:ext cx="794325" cy="794325"/>
          </a:xfrm>
          <a:prstGeom prst="rect">
            <a:avLst/>
          </a:prstGeom>
          <a:noFill/>
          <a:ln>
            <a:noFill/>
          </a:ln>
        </p:spPr>
      </p:pic>
      <p:pic>
        <p:nvPicPr>
          <p:cNvPr id="170" name="Google Shape;170;p31"/>
          <p:cNvPicPr preferRelativeResize="0"/>
          <p:nvPr/>
        </p:nvPicPr>
        <p:blipFill>
          <a:blip r:embed="rId4">
            <a:alphaModFix/>
          </a:blip>
          <a:stretch>
            <a:fillRect/>
          </a:stretch>
        </p:blipFill>
        <p:spPr>
          <a:xfrm>
            <a:off x="2410325" y="2109625"/>
            <a:ext cx="716300" cy="716300"/>
          </a:xfrm>
          <a:prstGeom prst="rect">
            <a:avLst/>
          </a:prstGeom>
          <a:noFill/>
          <a:ln>
            <a:noFill/>
          </a:ln>
        </p:spPr>
      </p:pic>
      <p:pic>
        <p:nvPicPr>
          <p:cNvPr id="171" name="Google Shape;171;p31"/>
          <p:cNvPicPr preferRelativeResize="0"/>
          <p:nvPr/>
        </p:nvPicPr>
        <p:blipFill>
          <a:blip r:embed="rId5">
            <a:alphaModFix/>
          </a:blip>
          <a:stretch>
            <a:fillRect/>
          </a:stretch>
        </p:blipFill>
        <p:spPr>
          <a:xfrm>
            <a:off x="2410325" y="1192650"/>
            <a:ext cx="716300" cy="716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rot="-5400000">
            <a:off x="1996350" y="-1996343"/>
            <a:ext cx="5133451" cy="9126149"/>
          </a:xfrm>
          <a:prstGeom prst="rect">
            <a:avLst/>
          </a:prstGeom>
          <a:noFill/>
          <a:ln>
            <a:noFill/>
          </a:ln>
        </p:spPr>
      </p:pic>
      <p:sp>
        <p:nvSpPr>
          <p:cNvPr id="61" name="Google Shape;61;p14"/>
          <p:cNvSpPr txBox="1"/>
          <p:nvPr/>
        </p:nvSpPr>
        <p:spPr>
          <a:xfrm>
            <a:off x="588750" y="1717850"/>
            <a:ext cx="7966500" cy="1768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s" sz="3600">
                <a:highlight>
                  <a:srgbClr val="FFFFFF"/>
                </a:highlight>
              </a:rPr>
              <a:t>visuales/video/</a:t>
            </a:r>
            <a:r>
              <a:rPr b="1" lang="es" sz="3600">
                <a:highlight>
                  <a:srgbClr val="FFFFFF"/>
                </a:highlight>
              </a:rPr>
              <a:t>programación/</a:t>
            </a:r>
            <a:endParaRPr b="1" sz="3600">
              <a:highlight>
                <a:srgbClr val="FFFFFF"/>
              </a:highlight>
            </a:endParaRPr>
          </a:p>
          <a:p>
            <a:pPr indent="0" lvl="0" marL="0" rtl="0" algn="just">
              <a:spcBef>
                <a:spcPts val="0"/>
              </a:spcBef>
              <a:spcAft>
                <a:spcPts val="0"/>
              </a:spcAft>
              <a:buNone/>
            </a:pPr>
            <a:r>
              <a:rPr b="1" lang="es" sz="3600">
                <a:highlight>
                  <a:srgbClr val="FFFFFF"/>
                </a:highlight>
              </a:rPr>
              <a:t>fenomenos fisicos y matematicos/ live coding/cuerpo/performance</a:t>
            </a:r>
            <a:endParaRPr b="1" sz="3600">
              <a:highlight>
                <a:srgbClr val="FFFFFF"/>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5"/>
          <p:cNvSpPr txBox="1"/>
          <p:nvPr/>
        </p:nvSpPr>
        <p:spPr>
          <a:xfrm>
            <a:off x="823775" y="843850"/>
            <a:ext cx="7434000" cy="2843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2000">
                <a:solidFill>
                  <a:srgbClr val="FFFFFF"/>
                </a:solidFill>
                <a:highlight>
                  <a:srgbClr val="0000FF"/>
                </a:highlight>
              </a:rPr>
              <a:t>“Hemos llegado a descubrir el secreto del universo porque hemos descubierto en </a:t>
            </a:r>
            <a:r>
              <a:rPr lang="es" sz="2000">
                <a:solidFill>
                  <a:srgbClr val="FFFFFF"/>
                </a:solidFill>
                <a:highlight>
                  <a:srgbClr val="0000FF"/>
                </a:highlight>
              </a:rPr>
              <a:t>qué</a:t>
            </a:r>
            <a:r>
              <a:rPr lang="es" sz="2000">
                <a:solidFill>
                  <a:srgbClr val="FFFFFF"/>
                </a:solidFill>
                <a:highlight>
                  <a:srgbClr val="0000FF"/>
                </a:highlight>
              </a:rPr>
              <a:t> lengua parece haber sido escrito el gran libro de la naturaleza. Esta lengua -Galileo lo </a:t>
            </a:r>
            <a:r>
              <a:rPr lang="es" sz="2000">
                <a:solidFill>
                  <a:srgbClr val="FFFFFF"/>
                </a:solidFill>
                <a:highlight>
                  <a:srgbClr val="0000FF"/>
                </a:highlight>
              </a:rPr>
              <a:t>había</a:t>
            </a:r>
            <a:r>
              <a:rPr lang="es" sz="2000">
                <a:solidFill>
                  <a:srgbClr val="FFFFFF"/>
                </a:solidFill>
                <a:highlight>
                  <a:srgbClr val="0000FF"/>
                </a:highlight>
              </a:rPr>
              <a:t> proclamado a viva </a:t>
            </a:r>
            <a:r>
              <a:rPr lang="es" sz="2000">
                <a:solidFill>
                  <a:srgbClr val="FFFFFF"/>
                </a:solidFill>
                <a:highlight>
                  <a:srgbClr val="0000FF"/>
                </a:highlight>
              </a:rPr>
              <a:t>voz</a:t>
            </a:r>
            <a:r>
              <a:rPr lang="es" sz="2000">
                <a:solidFill>
                  <a:srgbClr val="FFFFFF"/>
                </a:solidFill>
                <a:highlight>
                  <a:srgbClr val="0000FF"/>
                </a:highlight>
              </a:rPr>
              <a:t> </a:t>
            </a:r>
            <a:r>
              <a:rPr lang="es" sz="2000">
                <a:solidFill>
                  <a:srgbClr val="FFFFFF"/>
                </a:solidFill>
                <a:highlight>
                  <a:srgbClr val="0000FF"/>
                </a:highlight>
              </a:rPr>
              <a:t>más</a:t>
            </a:r>
            <a:r>
              <a:rPr lang="es" sz="2000">
                <a:solidFill>
                  <a:srgbClr val="FFFFFF"/>
                </a:solidFill>
                <a:highlight>
                  <a:srgbClr val="0000FF"/>
                </a:highlight>
              </a:rPr>
              <a:t> de tres siglos </a:t>
            </a:r>
            <a:r>
              <a:rPr lang="es" sz="2000">
                <a:solidFill>
                  <a:srgbClr val="FFFFFF"/>
                </a:solidFill>
                <a:highlight>
                  <a:srgbClr val="0000FF"/>
                </a:highlight>
              </a:rPr>
              <a:t>atrás</a:t>
            </a:r>
            <a:r>
              <a:rPr lang="es" sz="2000">
                <a:solidFill>
                  <a:srgbClr val="FFFFFF"/>
                </a:solidFill>
                <a:highlight>
                  <a:srgbClr val="0000FF"/>
                </a:highlight>
              </a:rPr>
              <a:t>- es la de las </a:t>
            </a:r>
            <a:r>
              <a:rPr lang="es" sz="2000">
                <a:solidFill>
                  <a:srgbClr val="FFFFFF"/>
                </a:solidFill>
                <a:highlight>
                  <a:srgbClr val="0000FF"/>
                </a:highlight>
              </a:rPr>
              <a:t>matemáticas</a:t>
            </a:r>
            <a:r>
              <a:rPr lang="es" sz="2000">
                <a:solidFill>
                  <a:srgbClr val="FFFFFF"/>
                </a:solidFill>
                <a:highlight>
                  <a:srgbClr val="0000FF"/>
                </a:highlight>
              </a:rPr>
              <a:t>. Nos hemos dado cuenta de que, sea cual fuere el dominio concreto que observemos, la lengua </a:t>
            </a:r>
            <a:r>
              <a:rPr lang="es" sz="2000">
                <a:solidFill>
                  <a:srgbClr val="FFFFFF"/>
                </a:solidFill>
                <a:highlight>
                  <a:srgbClr val="0000FF"/>
                </a:highlight>
              </a:rPr>
              <a:t>matemática</a:t>
            </a:r>
            <a:r>
              <a:rPr lang="es" sz="2000">
                <a:solidFill>
                  <a:srgbClr val="FFFFFF"/>
                </a:solidFill>
                <a:highlight>
                  <a:srgbClr val="0000FF"/>
                </a:highlight>
              </a:rPr>
              <a:t> se adapta de maravillas a la naturaleza del mundo y a su funcionamiento. </a:t>
            </a:r>
            <a:r>
              <a:rPr lang="es" sz="2000">
                <a:solidFill>
                  <a:srgbClr val="FFFFFF"/>
                </a:solidFill>
                <a:highlight>
                  <a:srgbClr val="0000FF"/>
                </a:highlight>
              </a:rPr>
              <a:t>Ningún</a:t>
            </a:r>
            <a:r>
              <a:rPr lang="es" sz="2000">
                <a:solidFill>
                  <a:srgbClr val="FFFFFF"/>
                </a:solidFill>
                <a:highlight>
                  <a:srgbClr val="0000FF"/>
                </a:highlight>
              </a:rPr>
              <a:t> </a:t>
            </a:r>
            <a:r>
              <a:rPr lang="es" sz="2000">
                <a:solidFill>
                  <a:srgbClr val="FFFFFF"/>
                </a:solidFill>
                <a:highlight>
                  <a:srgbClr val="0000FF"/>
                </a:highlight>
              </a:rPr>
              <a:t>fenómeno</a:t>
            </a:r>
            <a:r>
              <a:rPr lang="es" sz="2000">
                <a:solidFill>
                  <a:srgbClr val="FFFFFF"/>
                </a:solidFill>
                <a:highlight>
                  <a:srgbClr val="0000FF"/>
                </a:highlight>
              </a:rPr>
              <a:t> descubierto escapa de su poder de </a:t>
            </a:r>
            <a:r>
              <a:rPr lang="es" sz="2000">
                <a:solidFill>
                  <a:srgbClr val="FFFFFF"/>
                </a:solidFill>
                <a:highlight>
                  <a:srgbClr val="0000FF"/>
                </a:highlight>
              </a:rPr>
              <a:t>descripción</a:t>
            </a:r>
            <a:r>
              <a:rPr lang="es" sz="2000">
                <a:solidFill>
                  <a:srgbClr val="FFFFFF"/>
                </a:solidFill>
                <a:highlight>
                  <a:srgbClr val="0000FF"/>
                </a:highlight>
              </a:rPr>
              <a:t>.” *</a:t>
            </a:r>
            <a:endParaRPr sz="2000">
              <a:solidFill>
                <a:srgbClr val="FFFFFF"/>
              </a:solidFill>
              <a:highlight>
                <a:srgbClr val="0000FF"/>
              </a:highlight>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p:txBody>
      </p:sp>
      <p:sp>
        <p:nvSpPr>
          <p:cNvPr id="67" name="Google Shape;67;p15"/>
          <p:cNvSpPr txBox="1"/>
          <p:nvPr/>
        </p:nvSpPr>
        <p:spPr>
          <a:xfrm>
            <a:off x="894075" y="4123225"/>
            <a:ext cx="7142700" cy="6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FFFFFF"/>
                </a:solidFill>
              </a:rPr>
              <a:t>(*) John D Barrow, ¿Por qué el mundo es </a:t>
            </a:r>
            <a:r>
              <a:rPr lang="es" sz="1200">
                <a:solidFill>
                  <a:srgbClr val="FFFFFF"/>
                </a:solidFill>
              </a:rPr>
              <a:t>matemático</a:t>
            </a:r>
            <a:r>
              <a:rPr lang="es" sz="1200">
                <a:solidFill>
                  <a:srgbClr val="FFFFFF"/>
                </a:solidFill>
              </a:rPr>
              <a:t>?,1992  (Eric Sadin, La Humanidad Aumentada. La </a:t>
            </a:r>
            <a:r>
              <a:rPr lang="es" sz="1200">
                <a:solidFill>
                  <a:srgbClr val="FFFFFF"/>
                </a:solidFill>
              </a:rPr>
              <a:t>administración</a:t>
            </a:r>
            <a:r>
              <a:rPr lang="es" sz="1200">
                <a:solidFill>
                  <a:srgbClr val="FFFFFF"/>
                </a:solidFill>
              </a:rPr>
              <a:t> digital del mundo )</a:t>
            </a:r>
            <a:endParaRPr sz="12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pic>
        <p:nvPicPr>
          <p:cNvPr id="72" name="Google Shape;72;p16"/>
          <p:cNvPicPr preferRelativeResize="0"/>
          <p:nvPr/>
        </p:nvPicPr>
        <p:blipFill>
          <a:blip r:embed="rId3">
            <a:alphaModFix/>
          </a:blip>
          <a:stretch>
            <a:fillRect/>
          </a:stretch>
        </p:blipFill>
        <p:spPr>
          <a:xfrm>
            <a:off x="544950" y="608650"/>
            <a:ext cx="3444025" cy="3444025"/>
          </a:xfrm>
          <a:prstGeom prst="rect">
            <a:avLst/>
          </a:prstGeom>
          <a:noFill/>
          <a:ln>
            <a:noFill/>
          </a:ln>
        </p:spPr>
      </p:pic>
      <p:pic>
        <p:nvPicPr>
          <p:cNvPr id="73" name="Google Shape;73;p16"/>
          <p:cNvPicPr preferRelativeResize="0"/>
          <p:nvPr/>
        </p:nvPicPr>
        <p:blipFill>
          <a:blip r:embed="rId4">
            <a:alphaModFix/>
          </a:blip>
          <a:stretch>
            <a:fillRect/>
          </a:stretch>
        </p:blipFill>
        <p:spPr>
          <a:xfrm>
            <a:off x="4131325" y="608650"/>
            <a:ext cx="4459176" cy="2508287"/>
          </a:xfrm>
          <a:prstGeom prst="rect">
            <a:avLst/>
          </a:prstGeom>
          <a:noFill/>
          <a:ln>
            <a:noFill/>
          </a:ln>
        </p:spPr>
      </p:pic>
      <p:sp>
        <p:nvSpPr>
          <p:cNvPr id="74" name="Google Shape;74;p16"/>
          <p:cNvSpPr txBox="1"/>
          <p:nvPr/>
        </p:nvSpPr>
        <p:spPr>
          <a:xfrm>
            <a:off x="468750" y="4108750"/>
            <a:ext cx="3444000" cy="4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Argonauta argo, Museo de Cs Naturales</a:t>
            </a:r>
            <a:endParaRPr>
              <a:solidFill>
                <a:srgbClr val="FFFFFF"/>
              </a:solidFill>
            </a:endParaRPr>
          </a:p>
        </p:txBody>
      </p:sp>
      <p:sp>
        <p:nvSpPr>
          <p:cNvPr id="75" name="Google Shape;75;p16"/>
          <p:cNvSpPr txBox="1"/>
          <p:nvPr/>
        </p:nvSpPr>
        <p:spPr>
          <a:xfrm>
            <a:off x="4055125" y="3174500"/>
            <a:ext cx="2702400" cy="4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Feedback loop en Hydra Synth</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highlight>
                  <a:srgbClr val="0000FF"/>
                </a:highlight>
              </a:rPr>
              <a:t>Hydra Synth</a:t>
            </a:r>
            <a:endParaRPr>
              <a:highlight>
                <a:srgbClr val="0000FF"/>
              </a:highlight>
            </a:endParaRPr>
          </a:p>
        </p:txBody>
      </p:sp>
      <p:sp>
        <p:nvSpPr>
          <p:cNvPr id="81" name="Google Shape;81;p1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live coding networked visuals</a:t>
            </a:r>
            <a:endParaRPr/>
          </a:p>
          <a:p>
            <a:pPr indent="0" lvl="0" marL="0" rtl="0" algn="ctr">
              <a:spcBef>
                <a:spcPts val="0"/>
              </a:spcBef>
              <a:spcAft>
                <a:spcPts val="0"/>
              </a:spcAft>
              <a:buNone/>
            </a:pPr>
            <a:r>
              <a:rPr lang="es"/>
              <a:t>(visuales de live coding en red)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8"/>
          <p:cNvSpPr txBox="1"/>
          <p:nvPr>
            <p:ph type="ctrTitle"/>
          </p:nvPr>
        </p:nvSpPr>
        <p:spPr>
          <a:xfrm>
            <a:off x="-1007742" y="-7221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3000">
                <a:highlight>
                  <a:srgbClr val="0000FF"/>
                </a:highlight>
              </a:rPr>
              <a:t>HYDRA </a:t>
            </a:r>
            <a:r>
              <a:rPr lang="es" sz="2400">
                <a:highlight>
                  <a:srgbClr val="0000FF"/>
                </a:highlight>
              </a:rPr>
              <a:t>POR</a:t>
            </a:r>
            <a:r>
              <a:rPr lang="es" sz="3000">
                <a:highlight>
                  <a:srgbClr val="0000FF"/>
                </a:highlight>
              </a:rPr>
              <a:t> OLIVIA JACK</a:t>
            </a:r>
            <a:endParaRPr sz="3000">
              <a:highlight>
                <a:srgbClr val="0000FF"/>
              </a:highlight>
            </a:endParaRPr>
          </a:p>
        </p:txBody>
      </p:sp>
      <p:sp>
        <p:nvSpPr>
          <p:cNvPr id="87" name="Google Shape;87;p18"/>
          <p:cNvSpPr txBox="1"/>
          <p:nvPr>
            <p:ph idx="1" type="subTitle"/>
          </p:nvPr>
        </p:nvSpPr>
        <p:spPr>
          <a:xfrm>
            <a:off x="-946100" y="12167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u="sng">
                <a:solidFill>
                  <a:schemeClr val="hlink"/>
                </a:solidFill>
                <a:hlinkClick r:id="rId3"/>
              </a:rPr>
              <a:t>https://hydra-editor.glitch.me/</a:t>
            </a:r>
            <a:r>
              <a:rPr lang="es"/>
              <a:t> </a:t>
            </a:r>
            <a:endParaRPr/>
          </a:p>
        </p:txBody>
      </p:sp>
      <p:pic>
        <p:nvPicPr>
          <p:cNvPr id="88" name="Google Shape;88;p18"/>
          <p:cNvPicPr preferRelativeResize="0"/>
          <p:nvPr/>
        </p:nvPicPr>
        <p:blipFill>
          <a:blip r:embed="rId4">
            <a:alphaModFix/>
          </a:blip>
          <a:stretch>
            <a:fillRect/>
          </a:stretch>
        </p:blipFill>
        <p:spPr>
          <a:xfrm>
            <a:off x="968000" y="1930725"/>
            <a:ext cx="2819300" cy="2819300"/>
          </a:xfrm>
          <a:prstGeom prst="rect">
            <a:avLst/>
          </a:prstGeom>
          <a:noFill/>
          <a:ln>
            <a:noFill/>
          </a:ln>
        </p:spPr>
      </p:pic>
      <p:sp>
        <p:nvSpPr>
          <p:cNvPr id="89" name="Google Shape;89;p18"/>
          <p:cNvSpPr txBox="1"/>
          <p:nvPr/>
        </p:nvSpPr>
        <p:spPr>
          <a:xfrm>
            <a:off x="3787300" y="1852850"/>
            <a:ext cx="3787200" cy="277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2400">
                <a:solidFill>
                  <a:srgbClr val="F3F3F3"/>
                </a:solidFill>
              </a:rPr>
              <a:t>OTROS PROYECTOS Y REPOSITORIO EN</a:t>
            </a:r>
            <a:endParaRPr sz="2400">
              <a:solidFill>
                <a:srgbClr val="F3F3F3"/>
              </a:solidFill>
            </a:endParaRPr>
          </a:p>
          <a:p>
            <a:pPr indent="0" lvl="0" marL="0" rtl="0" algn="l">
              <a:spcBef>
                <a:spcPts val="0"/>
              </a:spcBef>
              <a:spcAft>
                <a:spcPts val="0"/>
              </a:spcAft>
              <a:buNone/>
            </a:pPr>
            <a:r>
              <a:t/>
            </a:r>
            <a:endParaRPr sz="2400">
              <a:solidFill>
                <a:srgbClr val="F3F3F3"/>
              </a:solidFill>
            </a:endParaRPr>
          </a:p>
          <a:p>
            <a:pPr indent="0" lvl="0" marL="0" rtl="0" algn="ctr">
              <a:spcBef>
                <a:spcPts val="0"/>
              </a:spcBef>
              <a:spcAft>
                <a:spcPts val="0"/>
              </a:spcAft>
              <a:buNone/>
            </a:pPr>
            <a:r>
              <a:rPr lang="es" sz="2400">
                <a:solidFill>
                  <a:srgbClr val="F3F3F3"/>
                </a:solidFill>
                <a:highlight>
                  <a:srgbClr val="3C78D8"/>
                </a:highlight>
              </a:rPr>
              <a:t>https://ojack.github.io/</a:t>
            </a:r>
            <a:endParaRPr sz="2400">
              <a:solidFill>
                <a:srgbClr val="F3F3F3"/>
              </a:solidFill>
              <a:highlight>
                <a:srgbClr val="3C78D8"/>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highlight>
                  <a:srgbClr val="0000FF"/>
                </a:highlight>
              </a:rPr>
              <a:t>QUE ES HYDRA?</a:t>
            </a:r>
            <a:endParaRPr>
              <a:highlight>
                <a:srgbClr val="0000FF"/>
              </a:highlight>
            </a:endParaRPr>
          </a:p>
        </p:txBody>
      </p:sp>
      <p:sp>
        <p:nvSpPr>
          <p:cNvPr id="95" name="Google Shape;95;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Hydra es una plataforma de experimentación visual que funciona en un navegador web, permitiendo transformaciones a través de la escritura de código, todo esto con la característica de ser software libre.</a:t>
            </a:r>
            <a:endParaRPr>
              <a:solidFill>
                <a:srgbClr val="FFFFFF"/>
              </a:solidFill>
            </a:endParaRPr>
          </a:p>
          <a:p>
            <a:pPr indent="0" lvl="0" marL="0" rtl="0" algn="l">
              <a:spcBef>
                <a:spcPts val="1600"/>
              </a:spcBef>
              <a:spcAft>
                <a:spcPts val="1600"/>
              </a:spcAft>
              <a:buNone/>
            </a:pPr>
            <a:r>
              <a:rPr lang="es">
                <a:solidFill>
                  <a:srgbClr val="FFFFFF"/>
                </a:solidFill>
              </a:rPr>
              <a:t>Utiliza como lenguaje principal JavaScript, se puede vincular con P5 (</a:t>
            </a:r>
            <a:r>
              <a:rPr lang="es">
                <a:solidFill>
                  <a:srgbClr val="FFFFFF"/>
                </a:solidFill>
              </a:rPr>
              <a:t>librería</a:t>
            </a:r>
            <a:r>
              <a:rPr lang="es">
                <a:solidFill>
                  <a:srgbClr val="FFFFFF"/>
                </a:solidFill>
              </a:rPr>
              <a:t> JS para Processing) y shaders, porque por debajo del software de manera </a:t>
            </a:r>
            <a:r>
              <a:rPr lang="es">
                <a:solidFill>
                  <a:srgbClr val="FFFFFF"/>
                </a:solidFill>
              </a:rPr>
              <a:t>más</a:t>
            </a:r>
            <a:r>
              <a:rPr lang="es">
                <a:solidFill>
                  <a:srgbClr val="FFFFFF"/>
                </a:solidFill>
              </a:rPr>
              <a:t> </a:t>
            </a:r>
            <a:r>
              <a:rPr lang="es">
                <a:solidFill>
                  <a:srgbClr val="FFFFFF"/>
                </a:solidFill>
              </a:rPr>
              <a:t>sintética</a:t>
            </a:r>
            <a:r>
              <a:rPr lang="es">
                <a:solidFill>
                  <a:srgbClr val="FFFFFF"/>
                </a:solidFill>
              </a:rPr>
              <a:t> lo que </a:t>
            </a:r>
            <a:r>
              <a:rPr lang="es">
                <a:solidFill>
                  <a:srgbClr val="FFFFFF"/>
                </a:solidFill>
              </a:rPr>
              <a:t>está</a:t>
            </a:r>
            <a:r>
              <a:rPr lang="es">
                <a:solidFill>
                  <a:srgbClr val="FFFFFF"/>
                </a:solidFill>
              </a:rPr>
              <a:t> sucediendo es que el programa corre shaders (</a:t>
            </a:r>
            <a:r>
              <a:rPr lang="es">
                <a:solidFill>
                  <a:srgbClr val="FFFFFF"/>
                </a:solidFill>
              </a:rPr>
              <a:t>programación</a:t>
            </a:r>
            <a:r>
              <a:rPr lang="es">
                <a:solidFill>
                  <a:srgbClr val="FFFFFF"/>
                </a:solidFill>
              </a:rPr>
              <a:t> de bajo nivel). Hydra </a:t>
            </a:r>
            <a:r>
              <a:rPr lang="es">
                <a:solidFill>
                  <a:srgbClr val="FFFFFF"/>
                </a:solidFill>
              </a:rPr>
              <a:t>además</a:t>
            </a:r>
            <a:r>
              <a:rPr lang="es">
                <a:solidFill>
                  <a:srgbClr val="FFFFFF"/>
                </a:solidFill>
              </a:rPr>
              <a:t> puede insertar webcams, videos, imagenes y paginas de internet, permite controlar </a:t>
            </a:r>
            <a:r>
              <a:rPr lang="es">
                <a:solidFill>
                  <a:srgbClr val="FFFFFF"/>
                </a:solidFill>
              </a:rPr>
              <a:t>parámetros</a:t>
            </a:r>
            <a:r>
              <a:rPr lang="es">
                <a:solidFill>
                  <a:srgbClr val="FFFFFF"/>
                </a:solidFill>
              </a:rPr>
              <a:t> via MIDI u OSC y actualmente Olivia </a:t>
            </a:r>
            <a:r>
              <a:rPr lang="es">
                <a:solidFill>
                  <a:srgbClr val="FFFFFF"/>
                </a:solidFill>
              </a:rPr>
              <a:t>está</a:t>
            </a:r>
            <a:r>
              <a:rPr lang="es">
                <a:solidFill>
                  <a:srgbClr val="FFFFFF"/>
                </a:solidFill>
              </a:rPr>
              <a:t> desarrollando una parte de control sonoro a partir de video.</a:t>
            </a:r>
            <a:endParaRPr>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highlight>
                  <a:srgbClr val="0000FF"/>
                </a:highlight>
              </a:rPr>
              <a:t>basado en sintetizadores analogicos modulares</a:t>
            </a:r>
            <a:endParaRPr>
              <a:highlight>
                <a:srgbClr val="0000FF"/>
              </a:highlight>
            </a:endParaRPr>
          </a:p>
        </p:txBody>
      </p:sp>
      <p:sp>
        <p:nvSpPr>
          <p:cNvPr id="101" name="Google Shape;101;p20"/>
          <p:cNvSpPr txBox="1"/>
          <p:nvPr>
            <p:ph idx="1" type="body"/>
          </p:nvPr>
        </p:nvSpPr>
        <p:spPr>
          <a:xfrm>
            <a:off x="4524075" y="1097150"/>
            <a:ext cx="4308300" cy="2730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rgbClr val="FFFFFF"/>
                </a:solidFill>
              </a:rPr>
              <a:t>interconectamos funciones para generar diferentes tipos de </a:t>
            </a:r>
            <a:r>
              <a:rPr lang="es">
                <a:solidFill>
                  <a:srgbClr val="FFFFFF"/>
                </a:solidFill>
              </a:rPr>
              <a:t>imágenes.</a:t>
            </a:r>
            <a:endParaRPr>
              <a:solidFill>
                <a:srgbClr val="FFFFFF"/>
              </a:solidFill>
            </a:endParaRPr>
          </a:p>
          <a:p>
            <a:pPr indent="0" lvl="0" marL="0" rtl="0" algn="r">
              <a:spcBef>
                <a:spcPts val="1600"/>
              </a:spcBef>
              <a:spcAft>
                <a:spcPts val="1600"/>
              </a:spcAft>
              <a:buNone/>
            </a:pPr>
            <a:r>
              <a:rPr lang="es">
                <a:solidFill>
                  <a:srgbClr val="FFFFFF"/>
                </a:solidFill>
              </a:rPr>
              <a:t>De esta manera lo que hacemos a grandes rasgos es sumar o restar pixeles, para generar cambios en el contraste, el brillo, el tono, la saturación, el color y hasta feedback digital.</a:t>
            </a:r>
            <a:endParaRPr>
              <a:solidFill>
                <a:srgbClr val="FFFFFF"/>
              </a:solidFill>
            </a:endParaRPr>
          </a:p>
        </p:txBody>
      </p:sp>
      <p:pic>
        <p:nvPicPr>
          <p:cNvPr id="102" name="Google Shape;102;p20"/>
          <p:cNvPicPr preferRelativeResize="0"/>
          <p:nvPr/>
        </p:nvPicPr>
        <p:blipFill rotWithShape="1">
          <a:blip r:embed="rId3">
            <a:alphaModFix/>
          </a:blip>
          <a:srcRect b="-6250" l="0" r="0" t="6250"/>
          <a:stretch/>
        </p:blipFill>
        <p:spPr>
          <a:xfrm>
            <a:off x="583775" y="1222663"/>
            <a:ext cx="3778050" cy="2833533"/>
          </a:xfrm>
          <a:prstGeom prst="rect">
            <a:avLst/>
          </a:prstGeom>
          <a:noFill/>
          <a:ln>
            <a:noFill/>
          </a:ln>
        </p:spPr>
      </p:pic>
      <p:sp>
        <p:nvSpPr>
          <p:cNvPr id="103" name="Google Shape;103;p20"/>
          <p:cNvSpPr txBox="1"/>
          <p:nvPr/>
        </p:nvSpPr>
        <p:spPr>
          <a:xfrm>
            <a:off x="597300" y="3982075"/>
            <a:ext cx="3777900" cy="76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FFFFFF"/>
                </a:solidFill>
              </a:rPr>
              <a:t>Dan Sandin - The image processor</a:t>
            </a:r>
            <a:endParaRPr>
              <a:solidFill>
                <a:srgbClr val="FFFFFF"/>
              </a:solidFill>
            </a:endParaRPr>
          </a:p>
          <a:p>
            <a:pPr indent="0" lvl="0" marL="0" rtl="0" algn="ctr">
              <a:spcBef>
                <a:spcPts val="0"/>
              </a:spcBef>
              <a:spcAft>
                <a:spcPts val="0"/>
              </a:spcAft>
              <a:buNone/>
            </a:pPr>
            <a:r>
              <a:t/>
            </a:r>
            <a:endParaRPr>
              <a:solidFill>
                <a:srgbClr val="FFFFFF"/>
              </a:solidFill>
            </a:endParaRPr>
          </a:p>
          <a:p>
            <a:pPr indent="0" lvl="0" marL="0" rtl="0" algn="ctr">
              <a:spcBef>
                <a:spcPts val="0"/>
              </a:spcBef>
              <a:spcAft>
                <a:spcPts val="0"/>
              </a:spcAft>
              <a:buNone/>
            </a:pPr>
            <a:r>
              <a:rPr lang="es" sz="1100" u="sng">
                <a:solidFill>
                  <a:schemeClr val="hlink"/>
                </a:solidFill>
                <a:hlinkClick r:id="rId4"/>
              </a:rPr>
              <a:t>https://www.youtube.com/watch?v=u7hi9cXNrgU</a:t>
            </a:r>
            <a:endParaRPr>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pic>
        <p:nvPicPr>
          <p:cNvPr id="108" name="Google Shape;108;p21"/>
          <p:cNvPicPr preferRelativeResize="0"/>
          <p:nvPr/>
        </p:nvPicPr>
        <p:blipFill>
          <a:blip r:embed="rId3">
            <a:alphaModFix/>
          </a:blip>
          <a:stretch>
            <a:fillRect/>
          </a:stretch>
        </p:blipFill>
        <p:spPr>
          <a:xfrm>
            <a:off x="222725" y="178375"/>
            <a:ext cx="8602133" cy="483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